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512" r:id="rId4"/>
    <p:sldId id="519" r:id="rId5"/>
    <p:sldId id="520" r:id="rId6"/>
    <p:sldId id="526" r:id="rId7"/>
    <p:sldId id="527" r:id="rId8"/>
    <p:sldId id="514" r:id="rId9"/>
    <p:sldId id="521" r:id="rId10"/>
    <p:sldId id="522" r:id="rId11"/>
    <p:sldId id="523" r:id="rId12"/>
    <p:sldId id="524" r:id="rId13"/>
    <p:sldId id="525" r:id="rId14"/>
    <p:sldId id="529" r:id="rId15"/>
    <p:sldId id="528" r:id="rId16"/>
    <p:sldId id="530" r:id="rId17"/>
    <p:sldId id="531" r:id="rId18"/>
    <p:sldId id="532" r:id="rId19"/>
    <p:sldId id="533" r:id="rId20"/>
    <p:sldId id="477" r:id="rId21"/>
    <p:sldId id="399" r:id="rId22"/>
    <p:sldId id="409" r:id="rId23"/>
    <p:sldId id="481" r:id="rId24"/>
    <p:sldId id="482" r:id="rId25"/>
    <p:sldId id="5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fault.as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10" Type="http://schemas.openxmlformats.org/officeDocument/2006/relationships/image" Target="../media/image2.png"/><Relationship Id="rId4" Type="http://schemas.openxmlformats.org/officeDocument/2006/relationships/image" Target="../media/image26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1.jpg"/><Relationship Id="rId7" Type="http://schemas.openxmlformats.org/officeDocument/2006/relationships/image" Target="../media/image33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32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682336" cy="5644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CSS Stands for Cascading Style Sheets, </a:t>
            </a:r>
            <a:r>
              <a:rPr lang="en-US" dirty="0"/>
              <a:t>it is used to format/beautify the HTML content.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CSS describes how HTML elements are to be displayed on screen.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SS saves a lot of work. It can control the layout of multiple web pages all at once.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We need CSS because </a:t>
            </a:r>
            <a:r>
              <a:rPr lang="en-US" dirty="0"/>
              <a:t>HTML can only generate static content w/o coloring, formatting, borders, beautification. 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/>
              <a:t>Before css we have to use HTML tags for formatting which was very cumbersome</a:t>
            </a:r>
          </a:p>
          <a:p>
            <a:pPr algn="just"/>
            <a:r>
              <a:rPr lang="en-US" sz="1800" dirty="0"/>
              <a:t>	&lt;p&gt;I &lt;b&gt;&lt;color value=“red”&gt;love&lt;/color&gt;&lt;/b&gt;&lt;font val=“Calibri”&gt;India&lt;font&gt;&lt;/p&gt;</a:t>
            </a:r>
            <a:endParaRPr lang="en-US" dirty="0"/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30000"/>
              </a:lnSpc>
            </a:pPr>
            <a:r>
              <a:rPr lang="en-US" dirty="0">
                <a:solidFill>
                  <a:srgbClr val="000000"/>
                </a:solidFill>
              </a:rPr>
              <a:t>There are 3 ways we can apply CSS on HTML Content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Inline CSS </a:t>
            </a:r>
            <a:r>
              <a:rPr lang="en-US" sz="1800" dirty="0"/>
              <a:t>– applied at each element level &lt;</a:t>
            </a:r>
            <a:r>
              <a:rPr lang="en-US" sz="1800" dirty="0" err="1"/>
              <a:t>tagname</a:t>
            </a:r>
            <a:r>
              <a:rPr lang="en-US" sz="1800" dirty="0"/>
              <a:t> </a:t>
            </a:r>
            <a:r>
              <a:rPr lang="en-US" sz="1800" b="1" i="1" dirty="0"/>
              <a:t>style</a:t>
            </a:r>
            <a:r>
              <a:rPr lang="en-US" sz="1800" dirty="0"/>
              <a:t>=“prop:val;prop:val;..”&gt;….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Internal CSS </a:t>
            </a:r>
            <a:r>
              <a:rPr lang="en-US" sz="1800" dirty="0"/>
              <a:t>– applied at the page level to target one or more than one html elements on the page. It is fully reusable.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External CSS </a:t>
            </a:r>
            <a:r>
              <a:rPr lang="en-US" sz="1800" dirty="0"/>
              <a:t>– Where the CSS is applied by putting code in a reusable css file and later use the link tag to connect the same.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 descr="CSS - Wikipedia">
            <a:extLst>
              <a:ext uri="{FF2B5EF4-FFF2-40B4-BE49-F238E27FC236}">
                <a16:creationId xmlns:a16="http://schemas.microsoft.com/office/drawing/2014/main" id="{D76B0B04-927C-4632-894D-E7E48780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624" y="896528"/>
            <a:ext cx="1323644" cy="18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7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Inline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585998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effectLst/>
              </a:rPr>
              <a:t>Inline CSS</a:t>
            </a:r>
            <a:r>
              <a:rPr lang="en-US" b="0" i="0" dirty="0">
                <a:effectLst/>
              </a:rPr>
              <a:t> is used to style a specific </a:t>
            </a:r>
            <a:r>
              <a:rPr lang="en-US" b="1" i="0" dirty="0">
                <a:effectLst/>
              </a:rPr>
              <a:t>HTML</a:t>
            </a:r>
            <a:r>
              <a:rPr lang="en-US" b="0" i="0" dirty="0">
                <a:effectLst/>
              </a:rPr>
              <a:t> element.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To apply Inline CSS add a </a:t>
            </a:r>
            <a:r>
              <a:rPr lang="en-US" b="1" i="0" dirty="0">
                <a:effectLst/>
              </a:rPr>
              <a:t>style</a:t>
            </a:r>
            <a:r>
              <a:rPr lang="en-US" b="0" i="0" dirty="0">
                <a:effectLst/>
              </a:rPr>
              <a:t> attribute to each HTML tag.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Inline styles in CSS could be useful for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previewing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 changes instantly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Open Sans" panose="020B0606030504020204" pitchFamily="34" charset="0"/>
              </a:rPr>
              <a:t>It can be useful when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adding CSS rules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 to only one or two elements.</a:t>
            </a:r>
            <a:endParaRPr lang="en-US" altLang="en-US" dirty="0"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Open Sans" panose="020B0606030504020204" pitchFamily="34" charset="0"/>
              </a:rPr>
              <a:t>Syntax to apply Inline style CSS</a:t>
            </a:r>
          </a:p>
          <a:p>
            <a:pPr>
              <a:lnSpc>
                <a:spcPct val="150000"/>
              </a:lnSpc>
            </a:pPr>
            <a:r>
              <a:rPr lang="en-US" b="1" i="0" dirty="0">
                <a:solidFill>
                  <a:srgbClr val="006699"/>
                </a:solidFill>
                <a:effectLst/>
                <a:latin typeface="inter-regular"/>
                <a:cs typeface="Open Sans" panose="020B0606030504020204" pitchFamily="34" charset="0"/>
              </a:rPr>
              <a:t>          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&lt;htmltag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</a:rPr>
              <a:t>style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=</a:t>
            </a:r>
            <a:r>
              <a:rPr lang="en-US" b="0" i="0" dirty="0">
                <a:solidFill>
                  <a:srgbClr val="0000FF"/>
                </a:solidFill>
                <a:effectLst/>
              </a:rPr>
              <a:t>"cssproperty1:value; cssproperty2:value;"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dirty="0">
                <a:solidFill>
                  <a:srgbClr val="006699"/>
                </a:solidFill>
                <a:effectLst/>
              </a:rPr>
              <a:t>&lt;/htmltag&gt;</a:t>
            </a:r>
            <a:endParaRPr lang="en-US" altLang="en-US" dirty="0">
              <a:solidFill>
                <a:srgbClr val="006699"/>
              </a:solidFill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cs typeface="Open Sans" panose="020B0606030504020204" pitchFamily="34" charset="0"/>
              </a:rPr>
              <a:t>We can see all the available CSS properties on the W3C: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cs typeface="Open Sans" panose="020B0606030504020204" pitchFamily="34" charset="0"/>
                <a:hlinkClick r:id="rId3"/>
              </a:rPr>
              <a:t>https://www.w3schools.com/css/default.asp</a:t>
            </a:r>
            <a:endParaRPr lang="en-US" altLang="en-US" dirty="0">
              <a:cs typeface="Open Sans" panose="020B060603050402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B8505-219D-4830-AE83-64EEA3FB1DD2}"/>
              </a:ext>
            </a:extLst>
          </p:cNvPr>
          <p:cNvSpPr txBox="1"/>
          <p:nvPr/>
        </p:nvSpPr>
        <p:spPr>
          <a:xfrm>
            <a:off x="261764" y="4650974"/>
            <a:ext cx="11161642" cy="157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cs typeface="Open Sans" panose="020B0606030504020204" pitchFamily="34" charset="0"/>
              </a:rPr>
              <a:t>Disadvantages of using Inline style CSS: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These styles cannot be reused anywhere else.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Adding CSS using this technique 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is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time-consuming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These styles are tough to be edited because they are not stored at a single place.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F76C7-40DE-4963-81A1-A65EAC42A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763" y="941645"/>
            <a:ext cx="4150696" cy="3048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1560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Inline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basic style to our html page using the Inline CSS technique. </a:t>
            </a:r>
          </a:p>
          <a:p>
            <a:r>
              <a:rPr lang="en-US" dirty="0"/>
              <a:t>For this exercise we will create a new file named cssbasics.html in our current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03E11-E629-42EB-94F5-9F3DFF72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73" y="2414582"/>
            <a:ext cx="6921454" cy="3355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474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048223" cy="572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The internal style sheet is used to add a unique style for a single document. It is defined in &lt;head&gt; section of the HTML page inside the &lt;style&gt; tag.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This CSS style is an effective way to style single pages.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Internal CSS is applied using the Selectors in the HTML page, which makes the styling easy.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Syntax to apply the Internal style CSS</a:t>
            </a:r>
          </a:p>
          <a:p>
            <a:pPr marL="341313" algn="just"/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propertyname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341313" lvl="3" algn="just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pPr marL="341313" lvl="3" algn="just"/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en-US" b="1" dirty="0"/>
              <a:t>Selector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CSS selectors are used to "find" (or select) the HTML elements you want to style.</a:t>
            </a:r>
          </a:p>
          <a:p>
            <a:pPr algn="just"/>
            <a:r>
              <a:rPr lang="en-US" dirty="0"/>
              <a:t>The are three type of selectors in CSS.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#id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sz="1800" dirty="0"/>
              <a:t> Id of the single element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.classname</a:t>
            </a:r>
            <a:r>
              <a:rPr lang="en-US" b="1" dirty="0">
                <a:solidFill>
                  <a:schemeClr val="accent6"/>
                </a:solidFill>
              </a:rPr>
              <a:t>:</a:t>
            </a:r>
            <a:r>
              <a:rPr lang="en-US" sz="1800" dirty="0"/>
              <a:t> group of elements which has same classification property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accent6"/>
                </a:solidFill>
              </a:rPr>
              <a:t>Tagname:</a:t>
            </a:r>
            <a:r>
              <a:rPr lang="en-US" sz="1800" dirty="0"/>
              <a:t> group of elements which has same tag name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6ADE5-68D5-4711-80DB-0E37C3DE9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701" y="1364735"/>
            <a:ext cx="3315937" cy="4388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373CDB8-E967-43C8-9367-845A26D5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45" y="2813444"/>
            <a:ext cx="3692510" cy="13248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5462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Box Model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In CSS, the term "box model" is used when talking about design and layout.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All HTML elements can be considered as boxes.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CSS box model is essentially a box that wraps around every HTML element. It consists of: margins, borders, padding, and the actual content. The image below illustrates the box model: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E90CF2-7689-431B-BD01-8A6136759374}"/>
              </a:ext>
            </a:extLst>
          </p:cNvPr>
          <p:cNvSpPr/>
          <p:nvPr/>
        </p:nvSpPr>
        <p:spPr>
          <a:xfrm>
            <a:off x="2077279" y="3763219"/>
            <a:ext cx="2278705" cy="65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Html element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64C91C3-1F7F-4B1A-B1C7-3AD687130575}"/>
              </a:ext>
            </a:extLst>
          </p:cNvPr>
          <p:cNvSpPr/>
          <p:nvPr/>
        </p:nvSpPr>
        <p:spPr>
          <a:xfrm>
            <a:off x="1100691" y="2992237"/>
            <a:ext cx="4231880" cy="2312946"/>
          </a:xfrm>
          <a:prstGeom prst="roundRect">
            <a:avLst/>
          </a:prstGeom>
          <a:noFill/>
          <a:ln w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C9853-AD36-477B-9904-112984DDC934}"/>
              </a:ext>
            </a:extLst>
          </p:cNvPr>
          <p:cNvSpPr txBox="1"/>
          <p:nvPr/>
        </p:nvSpPr>
        <p:spPr>
          <a:xfrm>
            <a:off x="2667931" y="2789926"/>
            <a:ext cx="1432329" cy="38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border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C8E414-9F69-4D13-A00C-7D70353F3388}"/>
              </a:ext>
            </a:extLst>
          </p:cNvPr>
          <p:cNvSpPr/>
          <p:nvPr/>
        </p:nvSpPr>
        <p:spPr>
          <a:xfrm>
            <a:off x="7836016" y="3763218"/>
            <a:ext cx="2278705" cy="65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Html element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3E25E3-DF5B-441B-BCC6-49F41D5AC8D2}"/>
              </a:ext>
            </a:extLst>
          </p:cNvPr>
          <p:cNvSpPr/>
          <p:nvPr/>
        </p:nvSpPr>
        <p:spPr>
          <a:xfrm>
            <a:off x="6859429" y="2992237"/>
            <a:ext cx="4231880" cy="2312946"/>
          </a:xfrm>
          <a:prstGeom prst="roundRect">
            <a:avLst/>
          </a:prstGeom>
          <a:noFill/>
          <a:ln w="762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594DA2F-0912-431B-B2B5-387339B31976}"/>
              </a:ext>
            </a:extLst>
          </p:cNvPr>
          <p:cNvSpPr txBox="1"/>
          <p:nvPr/>
        </p:nvSpPr>
        <p:spPr>
          <a:xfrm>
            <a:off x="8464552" y="2789925"/>
            <a:ext cx="1432329" cy="38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border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74966-7083-4354-A9AE-2E23E0ECD30D}"/>
              </a:ext>
            </a:extLst>
          </p:cNvPr>
          <p:cNvCxnSpPr/>
          <p:nvPr/>
        </p:nvCxnSpPr>
        <p:spPr>
          <a:xfrm>
            <a:off x="4355984" y="3990159"/>
            <a:ext cx="5859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4">
            <a:extLst>
              <a:ext uri="{FF2B5EF4-FFF2-40B4-BE49-F238E27FC236}">
                <a16:creationId xmlns:a16="http://schemas.microsoft.com/office/drawing/2014/main" id="{95D3E99E-2898-44B3-8FA8-50BC79B70EF3}"/>
              </a:ext>
            </a:extLst>
          </p:cNvPr>
          <p:cNvSpPr txBox="1"/>
          <p:nvPr/>
        </p:nvSpPr>
        <p:spPr>
          <a:xfrm>
            <a:off x="4079672" y="3389443"/>
            <a:ext cx="1237011" cy="30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padding</a:t>
            </a: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264D806A-6E60-4F4C-B314-D15CA6E1B8A2}"/>
              </a:ext>
            </a:extLst>
          </p:cNvPr>
          <p:cNvSpPr txBox="1"/>
          <p:nvPr/>
        </p:nvSpPr>
        <p:spPr>
          <a:xfrm>
            <a:off x="5622418" y="2184492"/>
            <a:ext cx="1237011" cy="30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margin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1CB841-7B8D-49C8-BA59-74097B004587}"/>
              </a:ext>
            </a:extLst>
          </p:cNvPr>
          <p:cNvCxnSpPr>
            <a:cxnSpLocks/>
          </p:cNvCxnSpPr>
          <p:nvPr/>
        </p:nvCxnSpPr>
        <p:spPr>
          <a:xfrm>
            <a:off x="6014122" y="2533615"/>
            <a:ext cx="0" cy="145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96D8BD-1A78-418B-B108-E68681849D05}"/>
              </a:ext>
            </a:extLst>
          </p:cNvPr>
          <p:cNvCxnSpPr>
            <a:cxnSpLocks/>
          </p:cNvCxnSpPr>
          <p:nvPr/>
        </p:nvCxnSpPr>
        <p:spPr>
          <a:xfrm>
            <a:off x="5667270" y="4148710"/>
            <a:ext cx="7837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17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Internal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will apply the CSS using the Internal style CSS to our block level elements (box and box-content), will also see how to use different types of selectors for styling the content.</a:t>
            </a:r>
          </a:p>
          <a:p>
            <a:r>
              <a:rPr lang="en-US" dirty="0"/>
              <a:t>We will also see some commonly used properties of CSS.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20BEF-B59F-4A4A-8E60-A5DA599B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48" y="2170769"/>
            <a:ext cx="5908558" cy="3981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5060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Pseudo-classes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pseudo class is used to apply effects on the control based on special conditions or activity.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For example, it can be used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an element when a user mouses over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visited and unvisited links differently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Style an element when it gets focus</a:t>
            </a:r>
          </a:p>
          <a:p>
            <a:endParaRPr lang="en-US" dirty="0"/>
          </a:p>
          <a:p>
            <a:r>
              <a:rPr lang="en-US" dirty="0"/>
              <a:t>Syntax to use pseudo class</a:t>
            </a:r>
          </a:p>
          <a:p>
            <a:r>
              <a:rPr lang="en-US" dirty="0"/>
              <a:t>	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selector:pseudo-class 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 		property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 value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24D07-9F1D-4A6F-99E1-3F00954D6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54" y="1644363"/>
            <a:ext cx="4317324" cy="1784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AFE39-AC4A-483F-B633-6F8373D8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359" y="3968699"/>
            <a:ext cx="5908319" cy="2489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4950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Pseudo Classes in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three images and style them using the </a:t>
            </a:r>
            <a:r>
              <a:rPr lang="en-US" b="1" dirty="0">
                <a:solidFill>
                  <a:schemeClr val="accent6"/>
                </a:solidFill>
              </a:rPr>
              <a:t>hover </a:t>
            </a:r>
            <a:r>
              <a:rPr lang="en-US" dirty="0"/>
              <a:t>class of CSS. So when we hover the mouse on the image gets highlighted.</a:t>
            </a:r>
          </a:p>
          <a:p>
            <a:r>
              <a:rPr lang="en-US" dirty="0"/>
              <a:t>Also create a Navbar in our HTML Page.</a:t>
            </a:r>
          </a:p>
          <a:p>
            <a:r>
              <a:rPr lang="en-US" dirty="0"/>
              <a:t>In this exercise we will also see how to apply styling on the child elements using the parent element..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</a:t>
            </a:r>
            <a:r>
              <a:rPr lang="en-US" b="1" dirty="0"/>
              <a:t> 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CD66D-91B5-478F-839D-7C5043B6E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249" y="2561158"/>
            <a:ext cx="4098157" cy="3783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281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In </a:t>
            </a:r>
            <a:r>
              <a:rPr lang="en-US" b="0" i="0" u="none" strike="noStrike" dirty="0">
                <a:effectLst/>
              </a:rPr>
              <a:t>external CSS</a:t>
            </a:r>
            <a:r>
              <a:rPr lang="en-US" b="0" i="0" dirty="0">
                <a:effectLst/>
              </a:rPr>
              <a:t>, we link the web pages to the external </a:t>
            </a:r>
            <a:r>
              <a:rPr lang="en-US" b="1" i="0" dirty="0">
                <a:effectLst/>
              </a:rPr>
              <a:t>.css</a:t>
            </a:r>
            <a:r>
              <a:rPr lang="en-US" b="0" i="0" dirty="0">
                <a:effectLst/>
              </a:rPr>
              <a:t> file.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This CSS type is a more efficient method, especially for styling a large website.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By editing one </a:t>
            </a:r>
            <a:r>
              <a:rPr lang="en-US" b="1" i="0" dirty="0">
                <a:effectLst/>
              </a:rPr>
              <a:t>.css</a:t>
            </a:r>
            <a:r>
              <a:rPr lang="en-US" b="0" i="0" dirty="0">
                <a:effectLst/>
              </a:rPr>
              <a:t> file, you can change your entire site at once.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Since the CSS code is in a separate document, your HTML files will have a cleaner structure and are smaller in size.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An external style sheet can be linked to an HTML document using the </a:t>
            </a:r>
            <a:r>
              <a:rPr lang="en-US" altLang="en-US" dirty="0">
                <a:latin typeface="Calibri (body)"/>
              </a:rPr>
              <a:t>&lt;link&gt;</a:t>
            </a:r>
            <a:r>
              <a:rPr kumimoji="0" lang="en-US" altLang="en-US" b="0" i="0" strike="noStrike" cap="none" normalizeH="0" baseline="0" dirty="0">
                <a:ln>
                  <a:noFill/>
                </a:ln>
                <a:effectLst/>
                <a:latin typeface="Calibri (body)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tag. The &lt;link&gt; tag goes inside the </a:t>
            </a:r>
            <a:r>
              <a:rPr lang="en-US" altLang="en-US" dirty="0">
                <a:latin typeface="Calibri (body)"/>
              </a:rPr>
              <a:t>&lt;head&gt;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section.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F88B8-2ECD-405B-84A9-1BEB0F24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85" y="3657640"/>
            <a:ext cx="5516645" cy="2050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35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External CSS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use the External style CSS to style our HTML page.</a:t>
            </a:r>
          </a:p>
          <a:p>
            <a:r>
              <a:rPr lang="en-US" dirty="0"/>
              <a:t>We will also style our table element to demonstrate the concept of styling the child elements.</a:t>
            </a:r>
          </a:p>
          <a:p>
            <a:endParaRPr lang="en-US" dirty="0"/>
          </a:p>
          <a:p>
            <a:r>
              <a:rPr lang="en-US" dirty="0"/>
              <a:t>Exercise code:</a:t>
            </a:r>
          </a:p>
          <a:p>
            <a:pPr marL="285750" indent="-285750">
              <a:buFontTx/>
              <a:buChar char="-"/>
            </a:pPr>
            <a:r>
              <a:rPr lang="en-US" dirty="0"/>
              <a:t>cssbasics.html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mystyle.css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F5879-40B3-479A-AD98-ABD69135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72" y="4249886"/>
            <a:ext cx="3768682" cy="1461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86276-7B42-4BBA-B912-6C508B420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20" y="2370063"/>
            <a:ext cx="5177023" cy="3341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765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Block Level Elements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Ordered and Unordered List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Multimedia Tags in HTML (audio, video and Iframe)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Tables in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Inline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Internal style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Box Model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Concept of Pseudo Classes in CSS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External style CSS</a:t>
            </a: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0294506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Block Level and Inline Elements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DDAB-AEEC-41E5-B902-2F7AD884BBD1}"/>
              </a:ext>
            </a:extLst>
          </p:cNvPr>
          <p:cNvSpPr txBox="1"/>
          <p:nvPr/>
        </p:nvSpPr>
        <p:spPr>
          <a:xfrm>
            <a:off x="261763" y="779090"/>
            <a:ext cx="9016621" cy="4800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Block Level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starts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block-level element always takes up the full width available (stretches out to the left and right as far as it can).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 block level element has a top and a bottom margin, whereas an inline element does not.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&lt;div&gt; element is a block-level element.</a:t>
            </a:r>
          </a:p>
          <a:p>
            <a:pPr algn="just" defTabSz="914126"/>
            <a:r>
              <a:rPr lang="en-US" b="1" dirty="0">
                <a:solidFill>
                  <a:prstClr val="black"/>
                </a:solidFill>
              </a:rPr>
              <a:t>div – division tag – </a:t>
            </a:r>
            <a:r>
              <a:rPr lang="en-US" dirty="0">
                <a:solidFill>
                  <a:prstClr val="black"/>
                </a:solidFill>
              </a:rPr>
              <a:t>it is used to divide screen in multiple group of elements. Every div element always starts with new line.</a:t>
            </a:r>
            <a:endParaRPr lang="en-US" b="1" dirty="0">
              <a:solidFill>
                <a:prstClr val="black"/>
              </a:solidFill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Here are the some block-level elements in HTML:</a:t>
            </a:r>
          </a:p>
          <a:p>
            <a:pPr algn="just"/>
            <a:r>
              <a:rPr lang="en-US" sz="1799" dirty="0">
                <a:solidFill>
                  <a:srgbClr val="000000"/>
                </a:solidFill>
                <a:latin typeface="Calibri"/>
              </a:rPr>
              <a:t>&lt;p&gt;	&lt;div&gt;	&lt;li&gt;	&lt;hr&gt;	&lt;video&gt;	&lt;h1&gt; to &lt;h6&gt; etc.,</a:t>
            </a:r>
          </a:p>
          <a:p>
            <a:pPr algn="just"/>
            <a:r>
              <a:rPr lang="en-US" sz="1799" b="1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Inline Elements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does not start on a new line.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element only takes up as much width as necessary.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This is a &lt;span&gt; element inside a paragraph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just" defTabSz="914126"/>
            <a:r>
              <a:rPr lang="en-US" b="0" i="0" dirty="0">
                <a:solidFill>
                  <a:srgbClr val="000000"/>
                </a:solidFill>
                <a:effectLst/>
                <a:ea typeface="Verdana" panose="020B0604030504040204" pitchFamily="34" charset="0"/>
              </a:rPr>
              <a:t>Here are the inline elements in HTML:</a:t>
            </a:r>
          </a:p>
          <a:p>
            <a:pPr algn="just" defTabSz="914126"/>
            <a:r>
              <a:rPr lang="en-US" sz="1799" dirty="0">
                <a:solidFill>
                  <a:srgbClr val="000000"/>
                </a:solidFill>
                <a:ea typeface="Verdana" panose="020B0604030504040204" pitchFamily="34" charset="0"/>
              </a:rPr>
              <a:t>&lt;a&gt;	&lt;input&gt;	       &lt;button&gt;	&lt;span&gt;	       &lt;textarea&gt; etc.,</a:t>
            </a:r>
            <a:endParaRPr lang="en-US" sz="1799" b="1" dirty="0">
              <a:solidFill>
                <a:prstClr val="black"/>
              </a:solidFill>
              <a:ea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588C8C-C194-4F73-AB0F-3C26B9B1A7AC}"/>
              </a:ext>
            </a:extLst>
          </p:cNvPr>
          <p:cNvSpPr/>
          <p:nvPr/>
        </p:nvSpPr>
        <p:spPr>
          <a:xfrm>
            <a:off x="9373514" y="899722"/>
            <a:ext cx="2365513" cy="29497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 Level Elements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BB926-0F1E-48E9-A739-A3DE779D2AE5}"/>
              </a:ext>
            </a:extLst>
          </p:cNvPr>
          <p:cNvSpPr/>
          <p:nvPr/>
        </p:nvSpPr>
        <p:spPr>
          <a:xfrm>
            <a:off x="9531626" y="1421296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AA2C3-A13C-49B9-BAA2-6551A619A3B7}"/>
              </a:ext>
            </a:extLst>
          </p:cNvPr>
          <p:cNvSpPr/>
          <p:nvPr/>
        </p:nvSpPr>
        <p:spPr>
          <a:xfrm>
            <a:off x="9531626" y="265511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942499-AEA0-4693-998C-5C645BF0DA45}"/>
              </a:ext>
            </a:extLst>
          </p:cNvPr>
          <p:cNvSpPr/>
          <p:nvPr/>
        </p:nvSpPr>
        <p:spPr>
          <a:xfrm>
            <a:off x="9531626" y="203820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BE30F3-0010-41B7-8170-BCDFE417BC2C}"/>
              </a:ext>
            </a:extLst>
          </p:cNvPr>
          <p:cNvSpPr/>
          <p:nvPr/>
        </p:nvSpPr>
        <p:spPr>
          <a:xfrm>
            <a:off x="9531626" y="3272025"/>
            <a:ext cx="2097157" cy="417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6FC282-C0E2-4646-8BF3-DA191ED5E69B}"/>
              </a:ext>
            </a:extLst>
          </p:cNvPr>
          <p:cNvGrpSpPr/>
          <p:nvPr/>
        </p:nvGrpSpPr>
        <p:grpSpPr>
          <a:xfrm>
            <a:off x="2037520" y="5670954"/>
            <a:ext cx="5608949" cy="1042067"/>
            <a:chOff x="6321286" y="4252836"/>
            <a:chExt cx="5608949" cy="10420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01FC53-7AC5-4AC0-9234-540FE697A272}"/>
                </a:ext>
              </a:extLst>
            </p:cNvPr>
            <p:cNvSpPr/>
            <p:nvPr/>
          </p:nvSpPr>
          <p:spPr>
            <a:xfrm>
              <a:off x="6321286" y="4252836"/>
              <a:ext cx="5608949" cy="104206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Inline Elements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682D17-3816-4549-AD14-3FDCE6CF1ED8}"/>
                </a:ext>
              </a:extLst>
            </p:cNvPr>
            <p:cNvSpPr/>
            <p:nvPr/>
          </p:nvSpPr>
          <p:spPr>
            <a:xfrm>
              <a:off x="6394174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075F53-69A6-4499-A0F9-A5907770F738}"/>
                </a:ext>
              </a:extLst>
            </p:cNvPr>
            <p:cNvSpPr/>
            <p:nvPr/>
          </p:nvSpPr>
          <p:spPr>
            <a:xfrm>
              <a:off x="7768343" y="4773869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806E35-FDC9-47F1-BDEA-F55685717A41}"/>
                </a:ext>
              </a:extLst>
            </p:cNvPr>
            <p:cNvSpPr/>
            <p:nvPr/>
          </p:nvSpPr>
          <p:spPr>
            <a:xfrm>
              <a:off x="9142512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A23EDF-A825-470B-B25C-62D286CCC935}"/>
                </a:ext>
              </a:extLst>
            </p:cNvPr>
            <p:cNvSpPr/>
            <p:nvPr/>
          </p:nvSpPr>
          <p:spPr>
            <a:xfrm>
              <a:off x="10556270" y="4773868"/>
              <a:ext cx="1278836" cy="417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 4</a:t>
              </a:r>
            </a:p>
          </p:txBody>
        </p:sp>
      </p:grpSp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93FFA0F6-5C0B-48CB-8043-3CE3B2A6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9039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Block Level Elements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put the Heading and the definition of HTML, CSS and JS in different &lt;div&gt; tags, to demonstrate the block of content.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6664A-AC9A-482A-B533-3DD741DA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831" y="2462414"/>
            <a:ext cx="5732708" cy="222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Ordered and Unordered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7853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HTML lists allow web developers to group a set of related items in lists.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Unordered HTML List: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unordered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&lt;ul&gt;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bullets (small black circles) by default.</a:t>
            </a:r>
            <a:endParaRPr lang="en-US" dirty="0"/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Ordered HTML List: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An ordered list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&lt;ol&gt;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 Each list item starts with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&lt;li&gt;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list items will be marked with numbers by default.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61437B-2796-4420-AF07-685563133772}"/>
              </a:ext>
            </a:extLst>
          </p:cNvPr>
          <p:cNvGrpSpPr/>
          <p:nvPr/>
        </p:nvGrpSpPr>
        <p:grpSpPr>
          <a:xfrm>
            <a:off x="8458200" y="779090"/>
            <a:ext cx="2922478" cy="3016212"/>
            <a:chOff x="493716" y="3650065"/>
            <a:chExt cx="2852386" cy="31367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33D16B-54E3-4133-9DDD-5E6080DCDF7D}"/>
                </a:ext>
              </a:extLst>
            </p:cNvPr>
            <p:cNvSpPr txBox="1"/>
            <p:nvPr/>
          </p:nvSpPr>
          <p:spPr>
            <a:xfrm>
              <a:off x="493716" y="3650065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unordered HTML list: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b="0" i="0" dirty="0">
                  <a:effectLst/>
                </a:rPr>
                <a:t>Item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211215-7D1E-4CE7-BF3A-7300638BCB5E}"/>
                </a:ext>
              </a:extLst>
            </p:cNvPr>
            <p:cNvSpPr txBox="1"/>
            <p:nvPr/>
          </p:nvSpPr>
          <p:spPr>
            <a:xfrm>
              <a:off x="493716" y="5309469"/>
              <a:ext cx="2852386" cy="1477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effectLst/>
                </a:rPr>
                <a:t>An ordered HTML list: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First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Second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Third item</a:t>
              </a:r>
            </a:p>
            <a:p>
              <a:pPr algn="l">
                <a:buFont typeface="+mj-lt"/>
                <a:buAutoNum type="arabicPeriod"/>
              </a:pPr>
              <a:r>
                <a:rPr lang="en-US" b="0" i="0" dirty="0">
                  <a:effectLst/>
                </a:rPr>
                <a:t>Fourth item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F9168-6518-4FA0-A290-2440FEE7F6FA}"/>
              </a:ext>
            </a:extLst>
          </p:cNvPr>
          <p:cNvSpPr txBox="1"/>
          <p:nvPr/>
        </p:nvSpPr>
        <p:spPr>
          <a:xfrm>
            <a:off x="261764" y="3770587"/>
            <a:ext cx="111616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Hands – on: Ordered and Unordered List</a:t>
            </a:r>
          </a:p>
          <a:p>
            <a:endParaRPr lang="en-US" dirty="0"/>
          </a:p>
          <a:p>
            <a:r>
              <a:rPr lang="en-US" dirty="0"/>
              <a:t>Now we will create the ordered and unordered list in our web page using the &lt;ul&gt;, &lt;ol&gt; and &lt;li&gt; tags.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515AC5-DD4A-4814-ADD1-D4F0DAA7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084" y="4940232"/>
            <a:ext cx="3045721" cy="1477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915906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859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Multimedia on the web is sound, music, videos, movies, and animations.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F0ED693-59A6-40B9-AF8B-A7C97DDB5477}"/>
              </a:ext>
            </a:extLst>
          </p:cNvPr>
          <p:cNvSpPr/>
          <p:nvPr/>
        </p:nvSpPr>
        <p:spPr>
          <a:xfrm>
            <a:off x="261762" y="2983391"/>
            <a:ext cx="1888435" cy="51683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C66338E-113D-4C4D-AC34-7E43102444F9}"/>
              </a:ext>
            </a:extLst>
          </p:cNvPr>
          <p:cNvSpPr/>
          <p:nvPr/>
        </p:nvSpPr>
        <p:spPr>
          <a:xfrm>
            <a:off x="261762" y="1342664"/>
            <a:ext cx="1888435" cy="516835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78C57-4AE7-4204-BDEC-120887A40505}"/>
              </a:ext>
            </a:extLst>
          </p:cNvPr>
          <p:cNvSpPr txBox="1"/>
          <p:nvPr/>
        </p:nvSpPr>
        <p:spPr>
          <a:xfrm>
            <a:off x="2485417" y="2976425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&lt;video&gt;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video content in a document, such as a movie clip or other video streams</a:t>
            </a:r>
            <a:r>
              <a:rPr lang="en-US" alt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046A-6059-4EF2-B982-5956DF1098EF}"/>
              </a:ext>
            </a:extLst>
          </p:cNvPr>
          <p:cNvSpPr txBox="1"/>
          <p:nvPr/>
        </p:nvSpPr>
        <p:spPr>
          <a:xfrm>
            <a:off x="2485417" y="1340063"/>
            <a:ext cx="8895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&lt;audio&gt;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is used to embed sound content in a document, such as music or other audio streams.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/>
              <a:t>controls </a:t>
            </a:r>
            <a:r>
              <a:rPr lang="en-US" dirty="0"/>
              <a:t>attribute adds  video controls, like play, pause, and volume.</a:t>
            </a:r>
            <a:endParaRPr lang="en-US" b="1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F1C10684-539A-437C-B4B4-7303D208AE50}"/>
              </a:ext>
            </a:extLst>
          </p:cNvPr>
          <p:cNvSpPr/>
          <p:nvPr/>
        </p:nvSpPr>
        <p:spPr>
          <a:xfrm>
            <a:off x="261763" y="4627509"/>
            <a:ext cx="1888435" cy="5168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6971A-9C97-476B-B82C-9D78DB572698}"/>
              </a:ext>
            </a:extLst>
          </p:cNvPr>
          <p:cNvSpPr txBox="1"/>
          <p:nvPr/>
        </p:nvSpPr>
        <p:spPr>
          <a:xfrm>
            <a:off x="2485417" y="4627509"/>
            <a:ext cx="889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</a:rPr>
              <a:t>&lt;iframe&gt;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 tag specifies an inline frame.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is the easiest way to embed videos in HTML.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An inline frame is used to embed another document within the current HTML document.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We can also use &lt;iframe&gt; element to add YouTube videos in our web page.</a:t>
            </a:r>
          </a:p>
        </p:txBody>
      </p:sp>
    </p:spTree>
    <p:extLst>
      <p:ext uri="{BB962C8B-B14F-4D97-AF65-F5344CB8AC3E}">
        <p14:creationId xmlns:p14="http://schemas.microsoft.com/office/powerpoint/2010/main" val="105423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Multimedia Tags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Multimedia elements to our web page using the audio, video and iframe tag.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7C11B-9DA9-44D3-A5D9-4F569016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95" y="3429000"/>
            <a:ext cx="4194236" cy="28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07DD2-1943-4C02-8297-02561376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462" y="1379254"/>
            <a:ext cx="6207216" cy="2863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829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972706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Table element in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9806684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HTML tables allow web developers to arrange data into rows and columns.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A table in HTML consists of table cells inside rows and columns</a:t>
            </a:r>
            <a:endParaRPr lang="en-US" dirty="0">
              <a:solidFill>
                <a:srgbClr val="000000"/>
              </a:solidFill>
              <a:latin typeface="Calibri (body)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The 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&lt;table&gt;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tag defines an HTML table.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An HTML table consists of one &lt;table&gt; element and one or more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&lt;tr&gt;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&lt;th&gt;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, and </a:t>
            </a:r>
            <a:r>
              <a:rPr lang="en-US" altLang="en-US" dirty="0">
                <a:solidFill>
                  <a:schemeClr val="accent6"/>
                </a:solidFill>
                <a:latin typeface="Calibri (body)"/>
              </a:rPr>
              <a:t>&lt;td&gt;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 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 (body)"/>
              </a:rPr>
              <a:t>elements.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&lt;tr&gt;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row,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&lt;th&gt;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header, and the </a:t>
            </a:r>
            <a:r>
              <a:rPr lang="en-US" i="0" dirty="0">
                <a:solidFill>
                  <a:schemeClr val="accent6"/>
                </a:solidFill>
                <a:effectLst/>
                <a:latin typeface="Calibri (body)"/>
              </a:rPr>
              <a:t>&lt;td&gt; </a:t>
            </a:r>
            <a:r>
              <a:rPr lang="en-US" i="0" dirty="0">
                <a:solidFill>
                  <a:srgbClr val="000000"/>
                </a:solidFill>
                <a:effectLst/>
                <a:latin typeface="Calibri (body)"/>
              </a:rPr>
              <a:t>element defines a table cell.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By default, the text in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Calibri (body)"/>
              </a:rPr>
              <a:t>&lt;th&gt;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 elements are bold and centered, but you can change that with CSS.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3074" name="Picture 2" descr="HTML Tables - MEGATEK ICT ACADEMY">
            <a:extLst>
              <a:ext uri="{FF2B5EF4-FFF2-40B4-BE49-F238E27FC236}">
                <a16:creationId xmlns:a16="http://schemas.microsoft.com/office/drawing/2014/main" id="{EEBD2053-4CE9-40DC-88B6-AAA259C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29" y="3987275"/>
            <a:ext cx="4672556" cy="2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435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Table using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table in our HTML page using the &lt;table&gt; element and embed the audio tags in that table.</a:t>
            </a:r>
          </a:p>
          <a:p>
            <a:endParaRPr lang="en-US" dirty="0"/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A10A0-9780-46DC-8F31-4CE85423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30" y="2728143"/>
            <a:ext cx="7360663" cy="2762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02963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15838</TotalTime>
  <Words>1987</Words>
  <Application>Microsoft Office PowerPoint</Application>
  <PresentationFormat>Widescreen</PresentationFormat>
  <Paragraphs>239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(body)</vt:lpstr>
      <vt:lpstr>Calibri Light</vt:lpstr>
      <vt:lpstr>Consolas</vt:lpstr>
      <vt:lpstr>Cooper Black</vt:lpstr>
      <vt:lpstr>inter-bold</vt:lpstr>
      <vt:lpstr>inter-regular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712</cp:revision>
  <dcterms:created xsi:type="dcterms:W3CDTF">2016-07-10T03:33:26Z</dcterms:created>
  <dcterms:modified xsi:type="dcterms:W3CDTF">2022-02-22T02:21:43Z</dcterms:modified>
</cp:coreProperties>
</file>